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002"/>
    <a:srgbClr val="040E08"/>
    <a:srgbClr val="B92D14"/>
    <a:srgbClr val="35759D"/>
    <a:srgbClr val="35B19D"/>
    <a:srgbClr val="000000"/>
    <a:srgbClr val="FFFF00"/>
    <a:srgbClr val="491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5596" autoAdjust="0"/>
  </p:normalViewPr>
  <p:slideViewPr>
    <p:cSldViewPr>
      <p:cViewPr>
        <p:scale>
          <a:sx n="70" d="100"/>
          <a:sy n="70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77CFD4-20C4-4915-A3D6-B780326F77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4204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6C4FC-CE4A-4EBA-9BC0-8D770BB1125B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EFEB3-7535-40DA-9F43-5A7EA6B7175C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EFEB3-7535-40DA-9F43-5A7EA6B7175C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63786-BEFE-4735-8F1E-FD39C97327E2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4876800"/>
            <a:ext cx="8534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5" y="5562600"/>
            <a:ext cx="85344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3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6675"/>
            <a:ext cx="2171700" cy="6334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66675"/>
            <a:ext cx="6362700" cy="633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8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687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8250" y="19050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4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6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3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643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363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5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1905000"/>
            <a:ext cx="6858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4149080"/>
            <a:ext cx="5870104" cy="1296144"/>
          </a:xfrm>
        </p:spPr>
        <p:txBody>
          <a:bodyPr/>
          <a:lstStyle/>
          <a:p>
            <a:r>
              <a:rPr lang="ru-RU" altLang="ru-RU" dirty="0" smtClean="0">
                <a:solidFill>
                  <a:srgbClr val="7030A0"/>
                </a:solidFill>
              </a:rPr>
              <a:t>ОРКСЭ </a:t>
            </a:r>
            <a:br>
              <a:rPr lang="ru-RU" altLang="ru-RU" dirty="0" smtClean="0">
                <a:solidFill>
                  <a:srgbClr val="7030A0"/>
                </a:solidFill>
              </a:rPr>
            </a:br>
            <a:r>
              <a:rPr lang="ru-RU" altLang="ru-RU" dirty="0" smtClean="0">
                <a:solidFill>
                  <a:srgbClr val="7030A0"/>
                </a:solidFill>
              </a:rPr>
              <a:t>4 класс</a:t>
            </a:r>
            <a:endParaRPr lang="ru-RU" altLang="ru-RU" dirty="0">
              <a:solidFill>
                <a:srgbClr val="7030A0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7175" y="5562600"/>
            <a:ext cx="8534400" cy="1106760"/>
          </a:xfrm>
        </p:spPr>
        <p:txBody>
          <a:bodyPr/>
          <a:lstStyle/>
          <a:p>
            <a:pPr algn="r"/>
            <a:r>
              <a:rPr lang="ru-RU" altLang="ru-RU" sz="1600" dirty="0" smtClean="0">
                <a:solidFill>
                  <a:srgbClr val="7030A0"/>
                </a:solidFill>
              </a:rPr>
              <a:t>Голубых Елена Владимировна</a:t>
            </a:r>
          </a:p>
          <a:p>
            <a:pPr algn="r"/>
            <a:r>
              <a:rPr lang="ru-RU" altLang="ru-RU" sz="1600" dirty="0" smtClean="0">
                <a:solidFill>
                  <a:srgbClr val="7030A0"/>
                </a:solidFill>
              </a:rPr>
              <a:t>МАОУ </a:t>
            </a:r>
            <a:r>
              <a:rPr lang="ru-RU" altLang="ru-RU" sz="1600" dirty="0" err="1" smtClean="0">
                <a:solidFill>
                  <a:srgbClr val="7030A0"/>
                </a:solidFill>
              </a:rPr>
              <a:t>Домодеовская</a:t>
            </a:r>
            <a:r>
              <a:rPr lang="ru-RU" altLang="ru-RU" sz="1600" dirty="0" smtClean="0">
                <a:solidFill>
                  <a:srgbClr val="7030A0"/>
                </a:solidFill>
              </a:rPr>
              <a:t> </a:t>
            </a:r>
            <a:r>
              <a:rPr lang="ru-RU" altLang="ru-RU" sz="1600" dirty="0">
                <a:solidFill>
                  <a:srgbClr val="7030A0"/>
                </a:solidFill>
              </a:rPr>
              <a:t>С</a:t>
            </a:r>
            <a:r>
              <a:rPr lang="ru-RU" altLang="ru-RU" sz="1600" dirty="0" smtClean="0">
                <a:solidFill>
                  <a:srgbClr val="7030A0"/>
                </a:solidFill>
              </a:rPr>
              <a:t>ОШ №2</a:t>
            </a:r>
            <a:endParaRPr lang="en-US" altLang="ru-RU" sz="1600" dirty="0">
              <a:solidFill>
                <a:srgbClr val="7030A0"/>
              </a:solidFill>
            </a:endParaRPr>
          </a:p>
          <a:p>
            <a:endParaRPr lang="ru-RU" alt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Приведем примеры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/>
          <a:stretch/>
        </p:blipFill>
        <p:spPr bwMode="auto">
          <a:xfrm>
            <a:off x="613901" y="1651379"/>
            <a:ext cx="7620000" cy="4672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90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Приведем примеры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24343" b="1"/>
          <a:stretch/>
        </p:blipFill>
        <p:spPr bwMode="auto">
          <a:xfrm>
            <a:off x="922580" y="1988840"/>
            <a:ext cx="7287306" cy="4042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40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Приведем примеры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/>
          <a:stretch/>
        </p:blipFill>
        <p:spPr bwMode="auto">
          <a:xfrm>
            <a:off x="755576" y="1556792"/>
            <a:ext cx="7620000" cy="4760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2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208912" cy="53285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ru-RU" altLang="ko-KR" sz="2000" b="1" dirty="0" smtClean="0">
                <a:solidFill>
                  <a:srgbClr val="7030A0"/>
                </a:solidFill>
                <a:latin typeface="Verdana" pitchFamily="34" charset="0"/>
                <a:ea typeface="굴림" pitchFamily="34" charset="-127"/>
              </a:rPr>
              <a:t>Прочтите пословицы и постарайтесь вставить недостающее слово.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ru-RU" altLang="ko-KR" sz="2400" dirty="0" smtClean="0">
                <a:solidFill>
                  <a:srgbClr val="7030A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… платежом красен.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ru-RU" altLang="ko-KR" sz="2400" dirty="0" smtClean="0">
                <a:solidFill>
                  <a:srgbClr val="7030A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... невелик, да лежать не велит.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ru-RU" altLang="ko-KR" sz="2400" dirty="0" smtClean="0">
                <a:solidFill>
                  <a:srgbClr val="7030A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Кто служит Родине, верно, тот … исполняет примерно.</a:t>
            </a:r>
          </a:p>
          <a:p>
            <a:pPr>
              <a:lnSpc>
                <a:spcPct val="150000"/>
              </a:lnSpc>
            </a:pPr>
            <a:endParaRPr lang="ru-RU" altLang="ru-RU" sz="20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ru-RU" altLang="ru-RU" sz="2000" b="1" dirty="0">
              <a:solidFill>
                <a:srgbClr val="7030A0"/>
              </a:solidFill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dirty="0" smtClean="0">
                <a:solidFill>
                  <a:schemeClr val="bg2"/>
                </a:solidFill>
              </a:rPr>
              <a:t>Собери пословицы</a:t>
            </a:r>
            <a:endParaRPr lang="ru-RU" altLang="ru-RU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568952" cy="53285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altLang="ko-KR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굴림" pitchFamily="34" charset="-127"/>
                <a:cs typeface="Arial" panose="020B0604020202020204" pitchFamily="34" charset="0"/>
              </a:rPr>
              <a:t>Долг платежом красен.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altLang="ko-KR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굴림" pitchFamily="34" charset="-127"/>
                <a:cs typeface="Arial" panose="020B0604020202020204" pitchFamily="34" charset="0"/>
              </a:rPr>
              <a:t>Долг невелик, да лежать не велит.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altLang="ko-KR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굴림" pitchFamily="34" charset="-127"/>
                <a:cs typeface="Arial" panose="020B0604020202020204" pitchFamily="34" charset="0"/>
              </a:rPr>
              <a:t>Кто служит Родине, верно, тот долг исполняет примерно.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ru-RU" altLang="ko-KR" sz="2400" i="1" dirty="0" smtClean="0">
                <a:solidFill>
                  <a:srgbClr val="7030A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Подумайте, какое слово является ключевым? Что обозначает это слово?</a:t>
            </a:r>
          </a:p>
          <a:p>
            <a:pPr>
              <a:lnSpc>
                <a:spcPct val="150000"/>
              </a:lnSpc>
            </a:pPr>
            <a:endParaRPr lang="ru-RU" altLang="ru-RU" sz="20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ru-RU" altLang="ru-RU" sz="2000" b="1" dirty="0">
              <a:solidFill>
                <a:srgbClr val="7030A0"/>
              </a:solidFill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dirty="0" smtClean="0">
                <a:solidFill>
                  <a:schemeClr val="bg2"/>
                </a:solidFill>
              </a:rPr>
              <a:t>Собери пословицы</a:t>
            </a:r>
            <a:endParaRPr lang="ru-RU" altLang="ru-RU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6934200" cy="715963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7030A0"/>
                </a:solidFill>
              </a:rPr>
              <a:t>Моральный долг</a:t>
            </a:r>
            <a:endParaRPr lang="en-US" altLang="ru-RU" sz="4000" dirty="0">
              <a:solidFill>
                <a:srgbClr val="7030A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529408"/>
            <a:ext cx="6934200" cy="434786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altLang="ko-KR" sz="2000" b="1" u="sng" dirty="0" smtClean="0">
                <a:solidFill>
                  <a:schemeClr val="accent1"/>
                </a:solidFill>
                <a:latin typeface="18"/>
                <a:ea typeface="굴림" pitchFamily="34" charset="-127"/>
              </a:rPr>
              <a:t>Долг</a:t>
            </a:r>
            <a:r>
              <a:rPr lang="ru-RU" altLang="ko-KR" sz="2000" dirty="0" smtClean="0">
                <a:solidFill>
                  <a:srgbClr val="3A1002"/>
                </a:solidFill>
                <a:latin typeface="18"/>
                <a:ea typeface="굴림" pitchFamily="34" charset="-127"/>
              </a:rPr>
              <a:t> – обязательство.</a:t>
            </a:r>
            <a:endParaRPr lang="en-US" altLang="ko-KR" sz="2000" dirty="0">
              <a:solidFill>
                <a:srgbClr val="3A1002"/>
              </a:solidFill>
              <a:latin typeface="18"/>
              <a:ea typeface="굴림" pitchFamily="34" charset="-127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altLang="ko-KR" sz="2000" b="1" u="sng" dirty="0" smtClean="0">
                <a:solidFill>
                  <a:schemeClr val="accent1"/>
                </a:solidFill>
                <a:latin typeface="18"/>
                <a:ea typeface="굴림" pitchFamily="34" charset="-127"/>
              </a:rPr>
              <a:t>Моральный долг </a:t>
            </a:r>
            <a:r>
              <a:rPr lang="ru-RU" altLang="ko-KR" sz="2000" dirty="0" smtClean="0">
                <a:solidFill>
                  <a:srgbClr val="3A1002"/>
                </a:solidFill>
                <a:latin typeface="18"/>
                <a:ea typeface="굴림" pitchFamily="34" charset="-127"/>
              </a:rPr>
              <a:t>- </a:t>
            </a:r>
            <a:r>
              <a:rPr lang="ru-RU" altLang="ru-RU" sz="2000" dirty="0" smtClean="0">
                <a:solidFill>
                  <a:srgbClr val="3A1002"/>
                </a:solidFill>
              </a:rPr>
              <a:t>выполнение существующих в обществе норм не по принуждению, а на основе своих убеждений.</a:t>
            </a:r>
            <a:endParaRPr lang="en-US" altLang="ko-KR" sz="2000" dirty="0">
              <a:solidFill>
                <a:srgbClr val="3A1002"/>
              </a:solidFill>
              <a:latin typeface="18"/>
              <a:ea typeface="굴림" pitchFamily="34" charset="-127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altLang="ru-RU" sz="2000" dirty="0" smtClean="0">
                <a:solidFill>
                  <a:srgbClr val="3A1002"/>
                </a:solidFill>
              </a:rPr>
              <a:t>Принимая свой долг, человек добровольно принимает на себя свои обязанности по отношению к другим, поэтому моральный долг называют </a:t>
            </a:r>
            <a:r>
              <a:rPr lang="ru-RU" altLang="ru-RU" sz="2000" b="1" u="sng" dirty="0" smtClean="0">
                <a:solidFill>
                  <a:schemeClr val="accent1"/>
                </a:solidFill>
              </a:rPr>
              <a:t>моральной обязанностью.</a:t>
            </a:r>
            <a:endParaRPr lang="en-US" altLang="ru-RU" sz="2000" b="1" u="sng" dirty="0">
              <a:solidFill>
                <a:schemeClr val="accent1"/>
              </a:solidFill>
              <a:latin typeface="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chemeClr val="bg2"/>
                </a:solidFill>
              </a:rPr>
              <a:t>Объясните пословицу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6858000" cy="345638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«Долг  платежом  красен».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«Долг невелик, да лежать не велит</a:t>
            </a:r>
            <a:r>
              <a:rPr lang="ru-RU" sz="2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».</a:t>
            </a:r>
          </a:p>
          <a:p>
            <a:pPr>
              <a:spcAft>
                <a:spcPts val="1200"/>
              </a:spcAft>
            </a:pPr>
            <a:endParaRPr lang="ru-RU" sz="2800" dirty="0">
              <a:solidFill>
                <a:srgbClr val="7030A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Подумайте, и скажите, перед кем мы всегда в долгу? </a:t>
            </a: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46" b="15204"/>
          <a:stretch/>
        </p:blipFill>
        <p:spPr bwMode="auto">
          <a:xfrm>
            <a:off x="6516216" y="5008728"/>
            <a:ext cx="2232248" cy="13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2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chemeClr val="bg2"/>
                </a:solidFill>
              </a:rPr>
              <a:t>Объясните пословицу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6858000" cy="158417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«Кто служит Родине, верно, тот долг исполняет примерно»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660251" cy="37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16090"/>
            <a:ext cx="2629890" cy="346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2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bg2"/>
                </a:solidFill>
              </a:rPr>
              <a:t>Вспомним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632848" cy="496855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мораль? 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Мораль- это правила и нормы поведения, которые устанавливает для себя человек.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моральный выбор?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между добром и злом, выбор пути добродетели или пути порока.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3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bg2"/>
                </a:solidFill>
              </a:rPr>
              <a:t>Долг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75856" y="1196752"/>
            <a:ext cx="2376264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Долг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95536" y="2842084"/>
            <a:ext cx="2880320" cy="9361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Моральный долг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131840" y="4365104"/>
            <a:ext cx="2880320" cy="9361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Общественный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долг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012160" y="2842084"/>
            <a:ext cx="2880320" cy="9361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Профессиональный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долг</a:t>
            </a: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H="1">
            <a:off x="3329862" y="2261179"/>
            <a:ext cx="756084" cy="79208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5076056" y="2261179"/>
            <a:ext cx="756084" cy="79208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/>
          <p:nvPr/>
        </p:nvCxnSpPr>
        <p:spPr bwMode="auto">
          <a:xfrm>
            <a:off x="4510197" y="2261179"/>
            <a:ext cx="61803" cy="1887901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121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Приведем примеры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/>
          <a:stretch/>
        </p:blipFill>
        <p:spPr bwMode="auto">
          <a:xfrm>
            <a:off x="1259632" y="1985624"/>
            <a:ext cx="6731645" cy="3888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5701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 (6)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C75F06"/>
      </a:lt2>
      <a:accent1>
        <a:srgbClr val="E07D06"/>
      </a:accent1>
      <a:accent2>
        <a:srgbClr val="E5930D"/>
      </a:accent2>
      <a:accent3>
        <a:srgbClr val="FFFFFF"/>
      </a:accent3>
      <a:accent4>
        <a:srgbClr val="404040"/>
      </a:accent4>
      <a:accent5>
        <a:srgbClr val="EDBFAA"/>
      </a:accent5>
      <a:accent6>
        <a:srgbClr val="CF850B"/>
      </a:accent6>
      <a:hlink>
        <a:srgbClr val="F99F1B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FFC7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3736C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DE0C0C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C90A0A"/>
        </a:accent6>
        <a:hlink>
          <a:srgbClr val="3736C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(6)</Template>
  <TotalTime>56</TotalTime>
  <Words>225</Words>
  <Application>Microsoft Office PowerPoint</Application>
  <PresentationFormat>Экран (4:3)</PresentationFormat>
  <Paragraphs>44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 (6)</vt:lpstr>
      <vt:lpstr>ОРКСЭ  4 класс</vt:lpstr>
      <vt:lpstr>Собери пословицы</vt:lpstr>
      <vt:lpstr>Собери пословицы</vt:lpstr>
      <vt:lpstr>Моральный долг</vt:lpstr>
      <vt:lpstr>Объясните пословицу</vt:lpstr>
      <vt:lpstr>Объясните пословицу</vt:lpstr>
      <vt:lpstr>Вспомним</vt:lpstr>
      <vt:lpstr>Долг</vt:lpstr>
      <vt:lpstr>Приведем примеры</vt:lpstr>
      <vt:lpstr>Приведем примеры</vt:lpstr>
      <vt:lpstr>Приведем примеры</vt:lpstr>
      <vt:lpstr>Приведем примеры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ОРКСЭ  4 класс</dc:title>
  <dc:creator>lena</dc:creator>
  <cp:lastModifiedBy>lena</cp:lastModifiedBy>
  <cp:revision>8</cp:revision>
  <dcterms:created xsi:type="dcterms:W3CDTF">2014-11-20T19:59:28Z</dcterms:created>
  <dcterms:modified xsi:type="dcterms:W3CDTF">2014-11-20T20:58:09Z</dcterms:modified>
</cp:coreProperties>
</file>