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950183-024F-4F5A-A53B-1E8BD3F14289}">
          <p14:sldIdLst>
            <p14:sldId id="256"/>
          </p14:sldIdLst>
        </p14:section>
        <p14:section name="Раздел без заголовка" id="{9D8755AB-6663-40F0-AFDD-48EE5349A117}">
          <p14:sldIdLst>
            <p14:sldId id="257"/>
            <p14:sldId id="258"/>
            <p14:sldId id="259"/>
            <p14:sldId id="263"/>
            <p14:sldId id="260"/>
            <p14:sldId id="261"/>
            <p14:sldId id="262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4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7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4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3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4F7F9-D279-41B6-8C7F-6F11C3691F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8227" y="1408671"/>
            <a:ext cx="3968248" cy="299857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+mn-lt"/>
              </a:rPr>
              <a:t>Незнайка </a:t>
            </a:r>
            <a:br>
              <a:rPr lang="ru-RU" sz="4800" dirty="0" smtClean="0">
                <a:solidFill>
                  <a:srgbClr val="0070C0"/>
                </a:solidFill>
                <a:latin typeface="+mn-lt"/>
              </a:rPr>
            </a:br>
            <a:r>
              <a:rPr lang="ru-RU" sz="4800" dirty="0" smtClean="0">
                <a:solidFill>
                  <a:srgbClr val="0070C0"/>
                </a:solidFill>
                <a:latin typeface="+mn-lt"/>
              </a:rPr>
              <a:t>в </a:t>
            </a:r>
            <a:r>
              <a:rPr lang="ru-RU" sz="4800" dirty="0">
                <a:solidFill>
                  <a:srgbClr val="0070C0"/>
                </a:solidFill>
                <a:latin typeface="+mn-lt"/>
              </a:rPr>
              <a:t>мире информатики</a:t>
            </a:r>
            <a:endParaRPr lang="en-US" sz="4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083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робо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22" y="164757"/>
            <a:ext cx="1884404" cy="18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04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7030A0"/>
                </a:solidFill>
              </a:rPr>
              <a:t>Ребусы</a:t>
            </a:r>
            <a:endParaRPr lang="ru-RU" sz="8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410" y="2106826"/>
            <a:ext cx="7628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1825" algn="just"/>
            <a:r>
              <a:rPr lang="ru-RU" altLang="ru-RU" sz="2800" dirty="0"/>
              <a:t>Как же можно побывать в </a:t>
            </a:r>
            <a:r>
              <a:rPr lang="ru-RU" altLang="ru-RU" sz="2800" dirty="0" smtClean="0"/>
              <a:t>мире информатики </a:t>
            </a:r>
            <a:r>
              <a:rPr lang="ru-RU" altLang="ru-RU" sz="2800" dirty="0"/>
              <a:t>и не оставить </a:t>
            </a:r>
            <a:r>
              <a:rPr lang="ru-RU" altLang="ru-RU" sz="2800" dirty="0" smtClean="0"/>
              <a:t>себе на </a:t>
            </a:r>
            <a:r>
              <a:rPr lang="ru-RU" altLang="ru-RU" sz="2800" dirty="0"/>
              <a:t>память о нем ни одного рисунка или фотографии. Незнайка отправился к </a:t>
            </a:r>
            <a:r>
              <a:rPr lang="ru-RU" altLang="ru-RU" sz="2800" dirty="0" smtClean="0"/>
              <a:t>информационному </a:t>
            </a:r>
            <a:r>
              <a:rPr lang="ru-RU" altLang="ru-RU" sz="2800" dirty="0"/>
              <a:t>художнику за сувенирной открыткой. </a:t>
            </a:r>
            <a:endParaRPr lang="ru-RU" altLang="ru-RU" sz="2800" dirty="0"/>
          </a:p>
        </p:txBody>
      </p:sp>
      <p:pic>
        <p:nvPicPr>
          <p:cNvPr id="9218" name="Picture 2" descr="Картинки по запросу робот художник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82" y="428779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робо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22" y="164757"/>
            <a:ext cx="1884404" cy="18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04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7030A0"/>
                </a:solidFill>
              </a:rPr>
              <a:t>Ребусы</a:t>
            </a:r>
            <a:endParaRPr lang="ru-RU" sz="8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405022"/>
              </p:ext>
            </p:extLst>
          </p:nvPr>
        </p:nvGraphicFramePr>
        <p:xfrm>
          <a:off x="244475" y="2423556"/>
          <a:ext cx="2620963" cy="4145280"/>
        </p:xfrm>
        <a:graphic>
          <a:graphicData uri="http://schemas.openxmlformats.org/drawingml/2006/table">
            <a:tbl>
              <a:tblPr/>
              <a:tblGrid>
                <a:gridCol w="327025"/>
                <a:gridCol w="328613"/>
                <a:gridCol w="327025"/>
                <a:gridCol w="314325"/>
                <a:gridCol w="431800"/>
                <a:gridCol w="236537"/>
                <a:gridCol w="327025"/>
                <a:gridCol w="328613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634483"/>
              </p:ext>
            </p:extLst>
          </p:nvPr>
        </p:nvGraphicFramePr>
        <p:xfrm>
          <a:off x="5916827" y="2418621"/>
          <a:ext cx="2519363" cy="4145280"/>
        </p:xfrm>
        <a:graphic>
          <a:graphicData uri="http://schemas.openxmlformats.org/drawingml/2006/table">
            <a:tbl>
              <a:tblPr/>
              <a:tblGrid>
                <a:gridCol w="314325"/>
                <a:gridCol w="250825"/>
                <a:gridCol w="379413"/>
                <a:gridCol w="307975"/>
                <a:gridCol w="320675"/>
                <a:gridCol w="315912"/>
                <a:gridCol w="312738"/>
                <a:gridCol w="317500"/>
              </a:tblGrid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42768" y="1418219"/>
            <a:ext cx="76529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 smtClean="0"/>
              <a:t>1-закрашенный </a:t>
            </a:r>
            <a:r>
              <a:rPr lang="ru-RU" altLang="ru-RU" sz="2800" dirty="0"/>
              <a:t>участок, 0 – не закрашенный.</a:t>
            </a:r>
            <a:br>
              <a:rPr lang="ru-RU" altLang="ru-RU" sz="2800" dirty="0"/>
            </a:br>
            <a:r>
              <a:rPr lang="ru-RU" altLang="ru-RU" sz="2400" b="1" i="1" dirty="0">
                <a:solidFill>
                  <a:srgbClr val="7030A0"/>
                </a:solidFill>
              </a:rPr>
              <a:t>Помоги Незнайке выбрать </a:t>
            </a:r>
            <a:r>
              <a:rPr lang="ru-RU" altLang="ru-RU" sz="2400" b="1" i="1" dirty="0" smtClean="0">
                <a:solidFill>
                  <a:srgbClr val="7030A0"/>
                </a:solidFill>
              </a:rPr>
              <a:t>правильный рисунок.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306076" y="2418621"/>
            <a:ext cx="2170113" cy="3973323"/>
          </a:xfrm>
          <a:prstGeom prst="rect">
            <a:avLst/>
          </a:prstGeom>
          <a:gradFill rotWithShape="1">
            <a:gsLst>
              <a:gs pos="0">
                <a:srgbClr val="EDF884"/>
              </a:gs>
              <a:gs pos="100000">
                <a:srgbClr val="FFFFCC"/>
              </a:gs>
            </a:gsLst>
            <a:lin ang="5400000" scaled="1"/>
          </a:gradFill>
          <a:ln w="38100" cmpd="dbl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altLang="ru-RU" smtClean="0"/>
              <a:t>00000101</a:t>
            </a:r>
          </a:p>
          <a:p>
            <a:pPr marL="0" indent="0">
              <a:buFontTx/>
              <a:buNone/>
            </a:pPr>
            <a:r>
              <a:rPr lang="ru-RU" altLang="ru-RU" smtClean="0"/>
              <a:t>00000111</a:t>
            </a:r>
          </a:p>
          <a:p>
            <a:pPr marL="0" indent="0">
              <a:buFontTx/>
              <a:buNone/>
            </a:pPr>
            <a:r>
              <a:rPr lang="ru-RU" altLang="ru-RU" smtClean="0"/>
              <a:t>01000010</a:t>
            </a:r>
          </a:p>
          <a:p>
            <a:pPr marL="0" indent="0">
              <a:buFontTx/>
              <a:buNone/>
            </a:pPr>
            <a:r>
              <a:rPr lang="ru-RU" altLang="ru-RU" smtClean="0"/>
              <a:t>00111110</a:t>
            </a:r>
          </a:p>
          <a:p>
            <a:pPr marL="0" indent="0">
              <a:buFontTx/>
              <a:buNone/>
            </a:pPr>
            <a:r>
              <a:rPr lang="ru-RU" altLang="ru-RU" smtClean="0"/>
              <a:t>00111110</a:t>
            </a:r>
          </a:p>
          <a:p>
            <a:pPr marL="0" indent="0">
              <a:buFontTx/>
              <a:buNone/>
            </a:pPr>
            <a:r>
              <a:rPr lang="ru-RU" altLang="ru-RU" smtClean="0"/>
              <a:t>01100010</a:t>
            </a:r>
          </a:p>
          <a:p>
            <a:pPr marL="0" indent="0">
              <a:buFontTx/>
              <a:buNone/>
            </a:pPr>
            <a:r>
              <a:rPr lang="ru-RU" altLang="ru-RU" smtClean="0"/>
              <a:t>01000001</a:t>
            </a:r>
          </a:p>
          <a:p>
            <a:pPr marL="0" indent="0">
              <a:buFontTx/>
              <a:buNone/>
            </a:pPr>
            <a:r>
              <a:rPr lang="ru-RU" altLang="ru-RU" smtClean="0"/>
              <a:t>01000001</a:t>
            </a:r>
          </a:p>
          <a:p>
            <a:pPr marL="0" indent="0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знайка и незнайк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17" y="2306585"/>
            <a:ext cx="6228748" cy="440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194487" y="280086"/>
            <a:ext cx="3945924" cy="1878227"/>
          </a:xfrm>
          <a:prstGeom prst="cloudCallout">
            <a:avLst>
              <a:gd name="adj1" fmla="val 63718"/>
              <a:gd name="adj2" fmla="val 105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Спасибо Ребята, что спасли нашего Незнайку!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1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Группа 1024"/>
          <p:cNvGrpSpPr/>
          <p:nvPr/>
        </p:nvGrpSpPr>
        <p:grpSpPr>
          <a:xfrm>
            <a:off x="4635170" y="2852795"/>
            <a:ext cx="3882754" cy="3585076"/>
            <a:chOff x="4635170" y="2852795"/>
            <a:chExt cx="3882754" cy="3585076"/>
          </a:xfrm>
        </p:grpSpPr>
        <p:pic>
          <p:nvPicPr>
            <p:cNvPr id="1032" name="Picture 8" descr="Картинки по запросу компьютер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170" y="2852795"/>
              <a:ext cx="3882754" cy="358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Картинки по запросу незнайка в компьютере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502" y="3056546"/>
              <a:ext cx="892563" cy="142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Картинки по запросу робот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687" y="3632887"/>
              <a:ext cx="737675" cy="983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Прямоугольник 28"/>
          <p:cNvSpPr/>
          <p:nvPr/>
        </p:nvSpPr>
        <p:spPr>
          <a:xfrm>
            <a:off x="111210" y="1526876"/>
            <a:ext cx="8522044" cy="186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95250" algn="just">
              <a:lnSpc>
                <a:spcPct val="80000"/>
              </a:lnSpc>
            </a:pPr>
            <a:r>
              <a:rPr lang="ru-RU" altLang="ru-RU" sz="2400" dirty="0">
                <a:latin typeface="Bookman Old Style" panose="02050604050505020204" pitchFamily="18" charset="0"/>
              </a:rPr>
              <a:t>Здравствуйте, </a:t>
            </a:r>
            <a:r>
              <a:rPr lang="ru-RU" altLang="ru-RU" sz="2400" dirty="0" smtClean="0">
                <a:latin typeface="Bookman Old Style" panose="02050604050505020204" pitchFamily="18" charset="0"/>
              </a:rPr>
              <a:t>друзья!</a:t>
            </a:r>
          </a:p>
          <a:p>
            <a:pPr marL="84138" indent="95250" algn="just">
              <a:lnSpc>
                <a:spcPct val="80000"/>
              </a:lnSpc>
            </a:pPr>
            <a:r>
              <a:rPr lang="ru-RU" altLang="ru-RU" sz="2400" dirty="0" smtClean="0">
                <a:latin typeface="Bookman Old Style" panose="02050604050505020204" pitchFamily="18" charset="0"/>
              </a:rPr>
              <a:t>Вы </a:t>
            </a:r>
            <a:r>
              <a:rPr lang="ru-RU" altLang="ru-RU" sz="2400" dirty="0">
                <a:latin typeface="Bookman Old Style" panose="02050604050505020204" pitchFamily="18" charset="0"/>
              </a:rPr>
              <a:t>все знакомы с Незнайкой. </a:t>
            </a:r>
            <a:endParaRPr lang="ru-RU" altLang="ru-RU" sz="2400" dirty="0" smtClean="0">
              <a:latin typeface="Bookman Old Style" panose="02050604050505020204" pitchFamily="18" charset="0"/>
            </a:endParaRPr>
          </a:p>
          <a:p>
            <a:pPr marL="84138" indent="95250" algn="just">
              <a:lnSpc>
                <a:spcPct val="80000"/>
              </a:lnSpc>
            </a:pPr>
            <a:r>
              <a:rPr lang="ru-RU" altLang="ru-RU" sz="2400" dirty="0" smtClean="0">
                <a:latin typeface="Bookman Old Style" panose="02050604050505020204" pitchFamily="18" charset="0"/>
              </a:rPr>
              <a:t>Он </a:t>
            </a:r>
            <a:r>
              <a:rPr lang="ru-RU" altLang="ru-RU" sz="2400" dirty="0">
                <a:latin typeface="Bookman Old Style" panose="02050604050505020204" pitchFamily="18" charset="0"/>
              </a:rPr>
              <a:t>всегда попадает в различные </a:t>
            </a:r>
            <a:r>
              <a:rPr lang="ru-RU" altLang="ru-RU" sz="2400" dirty="0" smtClean="0">
                <a:latin typeface="Bookman Old Style" panose="02050604050505020204" pitchFamily="18" charset="0"/>
              </a:rPr>
              <a:t>истории.</a:t>
            </a:r>
          </a:p>
          <a:p>
            <a:pPr marL="84138" indent="95250" algn="just">
              <a:lnSpc>
                <a:spcPct val="80000"/>
              </a:lnSpc>
            </a:pPr>
            <a:r>
              <a:rPr lang="ru-RU" altLang="ru-RU" sz="2400" dirty="0" smtClean="0">
                <a:latin typeface="Bookman Old Style" panose="02050604050505020204" pitchFamily="18" charset="0"/>
              </a:rPr>
              <a:t>Вот </a:t>
            </a:r>
            <a:r>
              <a:rPr lang="ru-RU" altLang="ru-RU" sz="2400" dirty="0">
                <a:latin typeface="Bookman Old Style" panose="02050604050505020204" pitchFamily="18" charset="0"/>
              </a:rPr>
              <a:t>и сейчас Незнайка без спроса залез в </a:t>
            </a:r>
            <a:r>
              <a:rPr lang="ru-RU" altLang="ru-RU" sz="2400" dirty="0" smtClean="0">
                <a:latin typeface="Bookman Old Style" panose="02050604050505020204" pitchFamily="18" charset="0"/>
              </a:rPr>
              <a:t>мой компьютер. </a:t>
            </a:r>
            <a:r>
              <a:rPr lang="ru-RU" altLang="ru-RU" sz="2400" dirty="0">
                <a:latin typeface="Bookman Old Style" panose="02050604050505020204" pitchFamily="18" charset="0"/>
              </a:rPr>
              <a:t>А выбраться </a:t>
            </a:r>
            <a:r>
              <a:rPr lang="ru-RU" altLang="ru-RU" sz="2400" dirty="0" smtClean="0">
                <a:latin typeface="Bookman Old Style" panose="02050604050505020204" pitchFamily="18" charset="0"/>
              </a:rPr>
              <a:t>никак не может. </a:t>
            </a:r>
          </a:p>
          <a:p>
            <a:pPr marL="84138" indent="95250" algn="just">
              <a:lnSpc>
                <a:spcPct val="80000"/>
              </a:lnSpc>
            </a:pPr>
            <a:r>
              <a:rPr lang="ru-RU" altLang="ru-RU" sz="2400" dirty="0" smtClean="0">
                <a:latin typeface="Bookman Old Style" panose="02050604050505020204" pitchFamily="18" charset="0"/>
              </a:rPr>
              <a:t>Помогите </a:t>
            </a:r>
            <a:r>
              <a:rPr lang="ru-RU" altLang="ru-RU" sz="2400" dirty="0">
                <a:latin typeface="Bookman Old Style" panose="02050604050505020204" pitchFamily="18" charset="0"/>
              </a:rPr>
              <a:t>ему, </a:t>
            </a:r>
            <a:r>
              <a:rPr lang="ru-RU" altLang="ru-RU" sz="2400" dirty="0" smtClean="0">
                <a:latin typeface="Bookman Old Style" panose="02050604050505020204" pitchFamily="18" charset="0"/>
              </a:rPr>
              <a:t>пожалуйста!</a:t>
            </a:r>
            <a:endParaRPr lang="ru-RU" alt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Картинки по запросу знайка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79" y="3632887"/>
            <a:ext cx="1946535" cy="299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Выноска-облако 1023"/>
          <p:cNvSpPr/>
          <p:nvPr/>
        </p:nvSpPr>
        <p:spPr>
          <a:xfrm flipH="1">
            <a:off x="5041556" y="3139473"/>
            <a:ext cx="1359243" cy="361608"/>
          </a:xfrm>
          <a:prstGeom prst="cloudCallout">
            <a:avLst>
              <a:gd name="adj1" fmla="val -52875"/>
              <a:gd name="adj2" fmla="val 32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Помогите!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8768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30659" y="189470"/>
            <a:ext cx="4786184" cy="2421925"/>
          </a:xfrm>
          <a:prstGeom prst="cloudCallout">
            <a:avLst>
              <a:gd name="adj1" fmla="val 72454"/>
              <a:gd name="adj2" fmla="val 84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Я хотел изучить компьютер и научиться работать на нём, но кажется у меня возникли трудности… </a:t>
            </a:r>
          </a:p>
          <a:p>
            <a:pPr algn="just"/>
            <a:r>
              <a:rPr lang="ru-RU" sz="1600" dirty="0" smtClean="0"/>
              <a:t>Помогите мне побыстрее узнать всё о компьютере, пожалуйста!</a:t>
            </a:r>
            <a:endParaRPr lang="ru-RU" sz="1600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3805" r="11324"/>
          <a:stretch/>
        </p:blipFill>
        <p:spPr bwMode="auto">
          <a:xfrm>
            <a:off x="5997146" y="3295135"/>
            <a:ext cx="2545492" cy="329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робот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98" y="3905678"/>
            <a:ext cx="3308607" cy="33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2537253" y="3295135"/>
            <a:ext cx="2776151" cy="1425146"/>
          </a:xfrm>
          <a:prstGeom prst="cloudCallout">
            <a:avLst>
              <a:gd name="adj1" fmla="val -60062"/>
              <a:gd name="adj2" fmla="val 63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Меня зовут </a:t>
            </a:r>
            <a:r>
              <a:rPr lang="ru-RU" dirty="0" err="1" smtClean="0"/>
              <a:t>Бип</a:t>
            </a:r>
            <a:r>
              <a:rPr lang="ru-RU" dirty="0" smtClean="0"/>
              <a:t>, и я Вам помогу!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1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робот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98" y="3905678"/>
            <a:ext cx="3308607" cy="33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29"/>
          <a:stretch/>
        </p:blipFill>
        <p:spPr bwMode="auto">
          <a:xfrm>
            <a:off x="1844330" y="1619598"/>
            <a:ext cx="6096000" cy="28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джойстик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30" y="4448352"/>
            <a:ext cx="2223257" cy="22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робот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98" y="3905678"/>
            <a:ext cx="3308607" cy="33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1893" y="1670387"/>
            <a:ext cx="8254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 Серенькая </a:t>
            </a:r>
            <a:r>
              <a:rPr lang="ru-RU" sz="4800" dirty="0"/>
              <a:t>с хвостиком</a:t>
            </a:r>
            <a:r>
              <a:rPr lang="ru-RU" sz="4800" dirty="0" smtClean="0"/>
              <a:t>,</a:t>
            </a:r>
          </a:p>
          <a:p>
            <a:pPr algn="ctr"/>
            <a:r>
              <a:rPr lang="ru-RU" sz="4800" dirty="0" smtClean="0"/>
              <a:t> </a:t>
            </a:r>
            <a:r>
              <a:rPr lang="ru-RU" sz="4800" dirty="0"/>
              <a:t>но не </a:t>
            </a:r>
            <a:r>
              <a:rPr lang="ru-RU" sz="4800" dirty="0" smtClean="0"/>
              <a:t>пищит.</a:t>
            </a:r>
            <a:endParaRPr lang="ru-RU" sz="4800" dirty="0"/>
          </a:p>
        </p:txBody>
      </p:sp>
      <p:pic>
        <p:nvPicPr>
          <p:cNvPr id="7170" name="Picture 2" descr="Картинки по запросу мышь компьютерная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86" y="4022167"/>
            <a:ext cx="2635164" cy="263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8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робот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98" y="3905678"/>
            <a:ext cx="3308607" cy="33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1893" y="1670387"/>
            <a:ext cx="8254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 Самый страшный враг компа, к нам проник издалека!</a:t>
            </a:r>
            <a:endParaRPr lang="ru-RU" sz="4800" dirty="0"/>
          </a:p>
        </p:txBody>
      </p:sp>
      <p:pic>
        <p:nvPicPr>
          <p:cNvPr id="6146" name="Picture 2" descr="Картинки по запросу компьютерный вирус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34" y="3741137"/>
            <a:ext cx="324802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робот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98" y="3905678"/>
            <a:ext cx="3308607" cy="33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1893" y="1670387"/>
            <a:ext cx="8254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 Вводим текст с неё в ПК, правда медленно пока…</a:t>
            </a:r>
            <a:endParaRPr lang="ru-RU" sz="4800" dirty="0"/>
          </a:p>
        </p:txBody>
      </p:sp>
      <p:pic>
        <p:nvPicPr>
          <p:cNvPr id="5122" name="Picture 2" descr="Картинки по запросу клавиатура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04" y="3639171"/>
            <a:ext cx="3755511" cy="28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робот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98" y="3905678"/>
            <a:ext cx="3308607" cy="33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t="22468" r="5262" b="21326"/>
          <a:stretch/>
        </p:blipFill>
        <p:spPr bwMode="auto">
          <a:xfrm>
            <a:off x="1103870" y="1565190"/>
            <a:ext cx="6517058" cy="33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принтер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88" y="3789405"/>
            <a:ext cx="2867925" cy="286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робо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22" y="164757"/>
            <a:ext cx="1884404" cy="18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/>
          <a:srcRect t="28785"/>
          <a:stretch/>
        </p:blipFill>
        <p:spPr bwMode="auto">
          <a:xfrm>
            <a:off x="255990" y="1845276"/>
            <a:ext cx="8572543" cy="479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04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7030A0"/>
                </a:solidFill>
              </a:rPr>
              <a:t>Ребусы</a:t>
            </a:r>
            <a:endParaRPr lang="ru-RU" sz="8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168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Office Theme</vt:lpstr>
      <vt:lpstr>Незнайка  в мире информатики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Ребусы</vt:lpstr>
      <vt:lpstr>Ребусы</vt:lpstr>
      <vt:lpstr>Ребусы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ChernyshevaAXR</cp:lastModifiedBy>
  <cp:revision>9</cp:revision>
  <dcterms:created xsi:type="dcterms:W3CDTF">2019-08-22T12:43:40Z</dcterms:created>
  <dcterms:modified xsi:type="dcterms:W3CDTF">2019-11-12T06:14:24Z</dcterms:modified>
</cp:coreProperties>
</file>